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0"/>
    <p:restoredTop sz="94491"/>
  </p:normalViewPr>
  <p:slideViewPr>
    <p:cSldViewPr snapToGrid="0" snapToObjects="1">
      <p:cViewPr>
        <p:scale>
          <a:sx n="40" d="100"/>
          <a:sy n="40" d="100"/>
        </p:scale>
        <p:origin x="-2792" y="-3352"/>
      </p:cViewPr>
      <p:guideLst>
        <p:guide orient="horz" pos="10368"/>
        <p:guide pos="13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Sarah-Lynn/Dropbox/Guelph/MA%20Thesis/PSYC%201400/Conferences/CPPA/CPPA_2018_Results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Tables!$A$31:$A$35</c:f>
              <c:strCache>
                <c:ptCount val="5"/>
                <c:pt idx="0">
                  <c:v>Depression </c:v>
                </c:pt>
                <c:pt idx="1">
                  <c:v>Anxiety</c:v>
                </c:pt>
                <c:pt idx="2">
                  <c:v>OCD</c:v>
                </c:pt>
                <c:pt idx="3">
                  <c:v>ADHD</c:v>
                </c:pt>
                <c:pt idx="4">
                  <c:v>Other</c:v>
                </c:pt>
              </c:strCache>
            </c:strRef>
          </c:cat>
          <c:val>
            <c:numRef>
              <c:f>Tables!$B$31:$B$35</c:f>
              <c:numCache>
                <c:formatCode>General</c:formatCode>
                <c:ptCount val="5"/>
                <c:pt idx="0">
                  <c:v>37.0</c:v>
                </c:pt>
                <c:pt idx="1">
                  <c:v>41.0</c:v>
                </c:pt>
                <c:pt idx="2">
                  <c:v>6.0</c:v>
                </c:pt>
                <c:pt idx="3">
                  <c:v>6.0</c:v>
                </c:pt>
                <c:pt idx="4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4000" dirty="0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dirty="0">
            <a:latin typeface="Avenir Next" charset="0"/>
            <a:ea typeface="Avenir Next" charset="0"/>
            <a:cs typeface="Avenir Next" charset="0"/>
          </a:endParaRPr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Y="78003" custLinFactNeighborX="34" custLinFactNeighborY="-34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4000" i="1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dirty="0">
            <a:latin typeface="Avenir Next" charset="0"/>
            <a:ea typeface="Avenir Next" charset="0"/>
            <a:cs typeface="Avenir Next" charset="0"/>
          </a:endParaRPr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X="100000" custScaleY="78003" custLinFactNeighborX="-34" custLinFactNeighborY="2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Avenir Next" charset="0"/>
              <a:ea typeface="Avenir Next" charset="0"/>
              <a:cs typeface="Avenir Next" charset="0"/>
            </a:rPr>
            <a:t>Positive Impact</a:t>
          </a:r>
          <a:endParaRPr lang="en-US" dirty="0">
            <a:latin typeface="Avenir Next" charset="0"/>
            <a:ea typeface="Avenir Next" charset="0"/>
            <a:cs typeface="Avenir Next" charset="0"/>
          </a:endParaRPr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Y="78003" custLinFactNeighborY="-39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4000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dirty="0">
            <a:latin typeface="Avenir Next" charset="0"/>
            <a:ea typeface="Avenir Next" charset="0"/>
            <a:cs typeface="Avenir Next" charset="0"/>
          </a:endParaRPr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X="100098" custScaleY="99899" custLinFactNeighborX="6636" custLinFactNeighborY="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Avenir Next" charset="0"/>
              <a:ea typeface="Avenir Next" charset="0"/>
              <a:cs typeface="Avenir Next" charset="0"/>
            </a:rPr>
            <a:t>Application</a:t>
          </a:r>
          <a:endParaRPr lang="en-US" dirty="0">
            <a:latin typeface="Avenir Next" charset="0"/>
            <a:ea typeface="Avenir Next" charset="0"/>
            <a:cs typeface="Avenir Next" charset="0"/>
          </a:endParaRPr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Y="77992" custLinFactNeighborY="-29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BC1AAE-AA5A-F444-A95C-D985C45A1AF5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9B8CB-2D79-5840-BDA9-C2120F620386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Avenir Next" charset="0"/>
              <a:ea typeface="Avenir Next" charset="0"/>
              <a:cs typeface="Avenir Next" charset="0"/>
            </a:rPr>
            <a:t>Learning</a:t>
          </a:r>
          <a:endParaRPr lang="en-US" dirty="0">
            <a:latin typeface="Avenir Next" charset="0"/>
            <a:ea typeface="Avenir Next" charset="0"/>
            <a:cs typeface="Avenir Next" charset="0"/>
          </a:endParaRPr>
        </a:p>
      </dgm:t>
    </dgm:pt>
    <dgm:pt modelId="{FFA0A953-8631-3D42-AF81-03C8EA7757D4}" type="parTrans" cxnId="{E305BDE4-B0B7-E44A-9FC7-EF3313F2B0C2}">
      <dgm:prSet/>
      <dgm:spPr/>
      <dgm:t>
        <a:bodyPr/>
        <a:lstStyle/>
        <a:p>
          <a:endParaRPr lang="en-US"/>
        </a:p>
      </dgm:t>
    </dgm:pt>
    <dgm:pt modelId="{39A4816C-FC3E-6544-ABC1-794B000EC569}" type="sibTrans" cxnId="{E305BDE4-B0B7-E44A-9FC7-EF3313F2B0C2}">
      <dgm:prSet/>
      <dgm:spPr/>
      <dgm:t>
        <a:bodyPr/>
        <a:lstStyle/>
        <a:p>
          <a:endParaRPr lang="en-US"/>
        </a:p>
      </dgm:t>
    </dgm:pt>
    <dgm:pt modelId="{D24A23C6-7BA8-6747-8B9F-677C5D0F5F66}" type="pres">
      <dgm:prSet presAssocID="{F5BC1AAE-AA5A-F444-A95C-D985C45A1A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C3F6DE-EB8A-784E-90A3-E229C15A48EC}" type="pres">
      <dgm:prSet presAssocID="{AB19B8CB-2D79-5840-BDA9-C2120F620386}" presName="parTxOnly" presStyleLbl="node1" presStyleIdx="0" presStyleCnt="1" custScaleY="78003" custLinFactNeighborX="536" custLinFactNeighborY="-19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A5A3-CB2F-CC4E-8332-1D49152A62E3}" type="presOf" srcId="{F5BC1AAE-AA5A-F444-A95C-D985C45A1AF5}" destId="{D24A23C6-7BA8-6747-8B9F-677C5D0F5F66}" srcOrd="0" destOrd="0" presId="urn:microsoft.com/office/officeart/2005/8/layout/hChevron3"/>
    <dgm:cxn modelId="{E305BDE4-B0B7-E44A-9FC7-EF3313F2B0C2}" srcId="{F5BC1AAE-AA5A-F444-A95C-D985C45A1AF5}" destId="{AB19B8CB-2D79-5840-BDA9-C2120F620386}" srcOrd="0" destOrd="0" parTransId="{FFA0A953-8631-3D42-AF81-03C8EA7757D4}" sibTransId="{39A4816C-FC3E-6544-ABC1-794B000EC569}"/>
    <dgm:cxn modelId="{017BBC4D-EAC4-7D47-B5D1-F3A5421CEF0F}" type="presOf" srcId="{AB19B8CB-2D79-5840-BDA9-C2120F620386}" destId="{B7C3F6DE-EB8A-784E-90A3-E229C15A48EC}" srcOrd="0" destOrd="0" presId="urn:microsoft.com/office/officeart/2005/8/layout/hChevron3"/>
    <dgm:cxn modelId="{146FE780-9F46-CB4E-A615-AE8EEE675ECF}" type="presParOf" srcId="{D24A23C6-7BA8-6747-8B9F-677C5D0F5F66}" destId="{B7C3F6DE-EB8A-784E-90A3-E229C15A48EC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026F71-FF5F-0046-A22C-1F57E5CD07EF}" type="doc">
      <dgm:prSet loTypeId="urn:microsoft.com/office/officeart/2005/8/layout/hierarchy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4E9276-F992-0046-A5D0-68B5798CD51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4000" dirty="0" smtClean="0"/>
            <a:t>PSYC</a:t>
          </a:r>
          <a:r>
            <a:rPr lang="en-US" sz="4500" dirty="0" smtClean="0"/>
            <a:t> 1400 </a:t>
          </a:r>
          <a:endParaRPr lang="en-US" sz="4500" dirty="0"/>
        </a:p>
      </dgm:t>
    </dgm:pt>
    <dgm:pt modelId="{53D4BC93-F479-E441-9F62-C5B77B3A4CB6}" type="parTrans" cxnId="{53C83F35-8836-9641-BED1-9561058E7FBC}">
      <dgm:prSet/>
      <dgm:spPr/>
      <dgm:t>
        <a:bodyPr/>
        <a:lstStyle/>
        <a:p>
          <a:endParaRPr lang="en-US"/>
        </a:p>
      </dgm:t>
    </dgm:pt>
    <dgm:pt modelId="{41AA418E-50B0-EA47-8172-3A3AE43DB840}" type="sibTrans" cxnId="{53C83F35-8836-9641-BED1-9561058E7FBC}">
      <dgm:prSet/>
      <dgm:spPr/>
      <dgm:t>
        <a:bodyPr/>
        <a:lstStyle/>
        <a:p>
          <a:endParaRPr lang="en-US"/>
        </a:p>
      </dgm:t>
    </dgm:pt>
    <dgm:pt modelId="{10F49901-9559-B041-94D2-682D124E4DC6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Increase positive mental health</a:t>
          </a:r>
          <a:endParaRPr lang="en-US" dirty="0">
            <a:solidFill>
              <a:schemeClr val="bg1"/>
            </a:solidFill>
          </a:endParaRPr>
        </a:p>
      </dgm:t>
    </dgm:pt>
    <dgm:pt modelId="{3913BC10-B595-BC4B-8008-C7FA73B27888}" type="parTrans" cxnId="{6C1A4ABD-B3CE-3740-839A-0DCDB7CE32E9}">
      <dgm:prSet/>
      <dgm:spPr/>
      <dgm:t>
        <a:bodyPr/>
        <a:lstStyle/>
        <a:p>
          <a:endParaRPr lang="en-US"/>
        </a:p>
      </dgm:t>
    </dgm:pt>
    <dgm:pt modelId="{D8E3CE00-654D-0147-BE93-0EE9F180C12A}" type="sibTrans" cxnId="{6C1A4ABD-B3CE-3740-839A-0DCDB7CE32E9}">
      <dgm:prSet/>
      <dgm:spPr/>
      <dgm:t>
        <a:bodyPr/>
        <a:lstStyle/>
        <a:p>
          <a:endParaRPr lang="en-US"/>
        </a:p>
      </dgm:t>
    </dgm:pt>
    <dgm:pt modelId="{588234C9-CFB5-0E4E-ABEC-1E1E0B4735E8}">
      <dgm:prSet phldrT="[Text]"/>
      <dgm:spPr>
        <a:solidFill>
          <a:schemeClr val="accent2"/>
        </a:solidFill>
      </dgm:spPr>
      <dgm:t>
        <a:bodyPr/>
        <a:lstStyle/>
        <a:p>
          <a:r>
            <a:rPr lang="en-US" b="0" dirty="0" smtClean="0"/>
            <a:t>Gain coping strategies </a:t>
          </a:r>
          <a:endParaRPr lang="en-US" b="0" dirty="0"/>
        </a:p>
      </dgm:t>
    </dgm:pt>
    <dgm:pt modelId="{79F06699-0E47-3247-9C0D-28C23D4EACBD}" type="parTrans" cxnId="{1F25DDE7-432D-ED4A-A326-E7FDE225D362}">
      <dgm:prSet/>
      <dgm:spPr/>
      <dgm:t>
        <a:bodyPr/>
        <a:lstStyle/>
        <a:p>
          <a:endParaRPr lang="en-US"/>
        </a:p>
      </dgm:t>
    </dgm:pt>
    <dgm:pt modelId="{FA0753D7-C2E2-5747-9E45-B13AE3D3BCB5}" type="sibTrans" cxnId="{1F25DDE7-432D-ED4A-A326-E7FDE225D362}">
      <dgm:prSet/>
      <dgm:spPr/>
      <dgm:t>
        <a:bodyPr/>
        <a:lstStyle/>
        <a:p>
          <a:endParaRPr lang="en-US"/>
        </a:p>
      </dgm:t>
    </dgm:pt>
    <dgm:pt modelId="{46904DF9-A95B-2043-851E-EC1779AF4D5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Decrease self-stigma </a:t>
          </a:r>
          <a:endParaRPr lang="en-US" dirty="0"/>
        </a:p>
      </dgm:t>
    </dgm:pt>
    <dgm:pt modelId="{F5C220AA-F9A1-A044-A36C-142F8C0A604A}" type="parTrans" cxnId="{9F941F52-A5A1-2E43-BB04-F5AC23560631}">
      <dgm:prSet/>
      <dgm:spPr/>
      <dgm:t>
        <a:bodyPr/>
        <a:lstStyle/>
        <a:p>
          <a:endParaRPr lang="en-US"/>
        </a:p>
      </dgm:t>
    </dgm:pt>
    <dgm:pt modelId="{D530B452-DF63-4049-957D-8367AF8077DD}" type="sibTrans" cxnId="{9F941F52-A5A1-2E43-BB04-F5AC23560631}">
      <dgm:prSet/>
      <dgm:spPr/>
      <dgm:t>
        <a:bodyPr/>
        <a:lstStyle/>
        <a:p>
          <a:endParaRPr lang="en-US"/>
        </a:p>
      </dgm:t>
    </dgm:pt>
    <dgm:pt modelId="{50FA0141-557D-3C4D-A120-40A4CBE2B13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Increase academic self-efficacy </a:t>
          </a:r>
          <a:endParaRPr lang="en-US" dirty="0"/>
        </a:p>
      </dgm:t>
    </dgm:pt>
    <dgm:pt modelId="{B5B9FAE3-8AFF-A940-B6A5-81559335CE1D}" type="parTrans" cxnId="{A7A213D1-1164-1641-B051-D7729CEB1039}">
      <dgm:prSet/>
      <dgm:spPr/>
      <dgm:t>
        <a:bodyPr/>
        <a:lstStyle/>
        <a:p>
          <a:endParaRPr lang="en-US"/>
        </a:p>
      </dgm:t>
    </dgm:pt>
    <dgm:pt modelId="{CBC3C992-B977-3347-9ACB-E2BE83C259E8}" type="sibTrans" cxnId="{A7A213D1-1164-1641-B051-D7729CEB1039}">
      <dgm:prSet/>
      <dgm:spPr/>
      <dgm:t>
        <a:bodyPr/>
        <a:lstStyle/>
        <a:p>
          <a:endParaRPr lang="en-US"/>
        </a:p>
      </dgm:t>
    </dgm:pt>
    <dgm:pt modelId="{F432F804-5A77-8847-B154-5DC5BC083D65}" type="pres">
      <dgm:prSet presAssocID="{94026F71-FF5F-0046-A22C-1F57E5CD07E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C87436-9160-764F-85CA-6744C62358BE}" type="pres">
      <dgm:prSet presAssocID="{9B4E9276-F992-0046-A5D0-68B5798CD517}" presName="vertOne" presStyleCnt="0"/>
      <dgm:spPr/>
      <dgm:t>
        <a:bodyPr/>
        <a:lstStyle/>
        <a:p>
          <a:endParaRPr lang="en-US"/>
        </a:p>
      </dgm:t>
    </dgm:pt>
    <dgm:pt modelId="{5079A84E-1918-B74E-9313-3D09FE9B6844}" type="pres">
      <dgm:prSet presAssocID="{9B4E9276-F992-0046-A5D0-68B5798CD517}" presName="txOne" presStyleLbl="node0" presStyleIdx="0" presStyleCnt="1" custScaleX="60177" custScaleY="36090" custLinFactNeighborX="27" custLinFactNeighborY="4746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0B2DB7F-20BF-6042-88D3-CF6FF5585F08}" type="pres">
      <dgm:prSet presAssocID="{9B4E9276-F992-0046-A5D0-68B5798CD517}" presName="parTransOne" presStyleCnt="0"/>
      <dgm:spPr/>
      <dgm:t>
        <a:bodyPr/>
        <a:lstStyle/>
        <a:p>
          <a:endParaRPr lang="en-US"/>
        </a:p>
      </dgm:t>
    </dgm:pt>
    <dgm:pt modelId="{B55E4199-645A-6546-BBDC-472F8B54FDC5}" type="pres">
      <dgm:prSet presAssocID="{9B4E9276-F992-0046-A5D0-68B5798CD517}" presName="horzOne" presStyleCnt="0"/>
      <dgm:spPr/>
      <dgm:t>
        <a:bodyPr/>
        <a:lstStyle/>
        <a:p>
          <a:endParaRPr lang="en-US"/>
        </a:p>
      </dgm:t>
    </dgm:pt>
    <dgm:pt modelId="{01F68E11-31D1-6249-92AE-595D9C506B59}" type="pres">
      <dgm:prSet presAssocID="{10F49901-9559-B041-94D2-682D124E4DC6}" presName="vertTwo" presStyleCnt="0"/>
      <dgm:spPr/>
      <dgm:t>
        <a:bodyPr/>
        <a:lstStyle/>
        <a:p>
          <a:endParaRPr lang="en-US"/>
        </a:p>
      </dgm:t>
    </dgm:pt>
    <dgm:pt modelId="{7BB4F27D-9F9C-A845-B403-D38BBFB8D20B}" type="pres">
      <dgm:prSet presAssocID="{10F49901-9559-B041-94D2-682D124E4DC6}" presName="txTwo" presStyleLbl="node2" presStyleIdx="0" presStyleCnt="4" custScaleX="91714" custScaleY="34048" custLinFactNeighborX="6786" custLinFactNeighborY="2038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1248A06-ECB4-AB43-8DE0-6D8DB6E8BB9C}" type="pres">
      <dgm:prSet presAssocID="{10F49901-9559-B041-94D2-682D124E4DC6}" presName="horzTwo" presStyleCnt="0"/>
      <dgm:spPr/>
      <dgm:t>
        <a:bodyPr/>
        <a:lstStyle/>
        <a:p>
          <a:endParaRPr lang="en-US"/>
        </a:p>
      </dgm:t>
    </dgm:pt>
    <dgm:pt modelId="{153F2963-0D69-3344-8169-B9026D47AF29}" type="pres">
      <dgm:prSet presAssocID="{D8E3CE00-654D-0147-BE93-0EE9F180C12A}" presName="sibSpaceTwo" presStyleCnt="0"/>
      <dgm:spPr/>
      <dgm:t>
        <a:bodyPr/>
        <a:lstStyle/>
        <a:p>
          <a:endParaRPr lang="en-US"/>
        </a:p>
      </dgm:t>
    </dgm:pt>
    <dgm:pt modelId="{6B9CED08-89D5-5C47-BB2D-80DCC602348B}" type="pres">
      <dgm:prSet presAssocID="{588234C9-CFB5-0E4E-ABEC-1E1E0B4735E8}" presName="vertTwo" presStyleCnt="0"/>
      <dgm:spPr/>
      <dgm:t>
        <a:bodyPr/>
        <a:lstStyle/>
        <a:p>
          <a:endParaRPr lang="en-US"/>
        </a:p>
      </dgm:t>
    </dgm:pt>
    <dgm:pt modelId="{F62F7C68-18ED-3D4F-85E5-936A7D6FC9B1}" type="pres">
      <dgm:prSet presAssocID="{588234C9-CFB5-0E4E-ABEC-1E1E0B4735E8}" presName="txTwo" presStyleLbl="node2" presStyleIdx="1" presStyleCnt="4" custScaleX="91734" custScaleY="34037" custLinFactNeighborX="1783" custLinFactNeighborY="2048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8AFF08-E9F8-D242-9470-A53A77C0AD1F}" type="pres">
      <dgm:prSet presAssocID="{588234C9-CFB5-0E4E-ABEC-1E1E0B4735E8}" presName="horzTwo" presStyleCnt="0"/>
      <dgm:spPr/>
      <dgm:t>
        <a:bodyPr/>
        <a:lstStyle/>
        <a:p>
          <a:endParaRPr lang="en-US"/>
        </a:p>
      </dgm:t>
    </dgm:pt>
    <dgm:pt modelId="{34ABEE9E-DF8F-CB4A-A263-8A6072F4CF2A}" type="pres">
      <dgm:prSet presAssocID="{FA0753D7-C2E2-5747-9E45-B13AE3D3BCB5}" presName="sibSpaceTwo" presStyleCnt="0"/>
      <dgm:spPr/>
      <dgm:t>
        <a:bodyPr/>
        <a:lstStyle/>
        <a:p>
          <a:endParaRPr lang="en-US"/>
        </a:p>
      </dgm:t>
    </dgm:pt>
    <dgm:pt modelId="{D30598D6-D993-2843-AD61-C58E49D45544}" type="pres">
      <dgm:prSet presAssocID="{46904DF9-A95B-2043-851E-EC1779AF4D55}" presName="vertTwo" presStyleCnt="0"/>
      <dgm:spPr/>
      <dgm:t>
        <a:bodyPr/>
        <a:lstStyle/>
        <a:p>
          <a:endParaRPr lang="en-US"/>
        </a:p>
      </dgm:t>
    </dgm:pt>
    <dgm:pt modelId="{1B7052AB-C609-4D46-B387-CD5CF74D50B7}" type="pres">
      <dgm:prSet presAssocID="{46904DF9-A95B-2043-851E-EC1779AF4D55}" presName="txTwo" presStyleLbl="node2" presStyleIdx="2" presStyleCnt="4" custAng="10800000" custFlipVert="1" custScaleX="92596" custScaleY="34048" custLinFactNeighborX="938" custLinFactNeighborY="1594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F0A1F3A-B1E2-0B41-A33F-A75B7061B0CE}" type="pres">
      <dgm:prSet presAssocID="{46904DF9-A95B-2043-851E-EC1779AF4D55}" presName="horzTwo" presStyleCnt="0"/>
      <dgm:spPr/>
      <dgm:t>
        <a:bodyPr/>
        <a:lstStyle/>
        <a:p>
          <a:endParaRPr lang="en-US"/>
        </a:p>
      </dgm:t>
    </dgm:pt>
    <dgm:pt modelId="{46B7D9C2-4C1D-B149-B516-2715E756E07E}" type="pres">
      <dgm:prSet presAssocID="{D530B452-DF63-4049-957D-8367AF8077DD}" presName="sibSpaceTwo" presStyleCnt="0"/>
      <dgm:spPr/>
      <dgm:t>
        <a:bodyPr/>
        <a:lstStyle/>
        <a:p>
          <a:endParaRPr lang="en-US"/>
        </a:p>
      </dgm:t>
    </dgm:pt>
    <dgm:pt modelId="{49272B4B-259A-CA4C-AE09-0B5ED2CF6F84}" type="pres">
      <dgm:prSet presAssocID="{50FA0141-557D-3C4D-A120-40A4CBE2B134}" presName="vertTwo" presStyleCnt="0"/>
      <dgm:spPr/>
      <dgm:t>
        <a:bodyPr/>
        <a:lstStyle/>
        <a:p>
          <a:endParaRPr lang="en-US"/>
        </a:p>
      </dgm:t>
    </dgm:pt>
    <dgm:pt modelId="{19ABE3AD-3482-244D-9F27-AA3FAAB7F234}" type="pres">
      <dgm:prSet presAssocID="{50FA0141-557D-3C4D-A120-40A4CBE2B134}" presName="txTwo" presStyleLbl="node2" presStyleIdx="3" presStyleCnt="4" custScaleX="94411" custScaleY="34048" custLinFactNeighborX="-3083" custLinFactNeighborY="145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5F3D45E-E245-284B-A61C-4CCA957BF25D}" type="pres">
      <dgm:prSet presAssocID="{50FA0141-557D-3C4D-A120-40A4CBE2B134}" presName="horzTwo" presStyleCnt="0"/>
      <dgm:spPr/>
      <dgm:t>
        <a:bodyPr/>
        <a:lstStyle/>
        <a:p>
          <a:endParaRPr lang="en-US"/>
        </a:p>
      </dgm:t>
    </dgm:pt>
  </dgm:ptLst>
  <dgm:cxnLst>
    <dgm:cxn modelId="{595D7EFA-D5D1-EA4E-B256-13AD154579E3}" type="presOf" srcId="{50FA0141-557D-3C4D-A120-40A4CBE2B134}" destId="{19ABE3AD-3482-244D-9F27-AA3FAAB7F234}" srcOrd="0" destOrd="0" presId="urn:microsoft.com/office/officeart/2005/8/layout/hierarchy4"/>
    <dgm:cxn modelId="{9F941F52-A5A1-2E43-BB04-F5AC23560631}" srcId="{9B4E9276-F992-0046-A5D0-68B5798CD517}" destId="{46904DF9-A95B-2043-851E-EC1779AF4D55}" srcOrd="2" destOrd="0" parTransId="{F5C220AA-F9A1-A044-A36C-142F8C0A604A}" sibTransId="{D530B452-DF63-4049-957D-8367AF8077DD}"/>
    <dgm:cxn modelId="{A7A213D1-1164-1641-B051-D7729CEB1039}" srcId="{9B4E9276-F992-0046-A5D0-68B5798CD517}" destId="{50FA0141-557D-3C4D-A120-40A4CBE2B134}" srcOrd="3" destOrd="0" parTransId="{B5B9FAE3-8AFF-A940-B6A5-81559335CE1D}" sibTransId="{CBC3C992-B977-3347-9ACB-E2BE83C259E8}"/>
    <dgm:cxn modelId="{EF85561C-4574-194E-88ED-135730D88F52}" type="presOf" srcId="{94026F71-FF5F-0046-A22C-1F57E5CD07EF}" destId="{F432F804-5A77-8847-B154-5DC5BC083D65}" srcOrd="0" destOrd="0" presId="urn:microsoft.com/office/officeart/2005/8/layout/hierarchy4"/>
    <dgm:cxn modelId="{1F25DDE7-432D-ED4A-A326-E7FDE225D362}" srcId="{9B4E9276-F992-0046-A5D0-68B5798CD517}" destId="{588234C9-CFB5-0E4E-ABEC-1E1E0B4735E8}" srcOrd="1" destOrd="0" parTransId="{79F06699-0E47-3247-9C0D-28C23D4EACBD}" sibTransId="{FA0753D7-C2E2-5747-9E45-B13AE3D3BCB5}"/>
    <dgm:cxn modelId="{3D2C97CC-4396-E648-82AC-F544A9E7C12F}" type="presOf" srcId="{9B4E9276-F992-0046-A5D0-68B5798CD517}" destId="{5079A84E-1918-B74E-9313-3D09FE9B6844}" srcOrd="0" destOrd="0" presId="urn:microsoft.com/office/officeart/2005/8/layout/hierarchy4"/>
    <dgm:cxn modelId="{53C83F35-8836-9641-BED1-9561058E7FBC}" srcId="{94026F71-FF5F-0046-A22C-1F57E5CD07EF}" destId="{9B4E9276-F992-0046-A5D0-68B5798CD517}" srcOrd="0" destOrd="0" parTransId="{53D4BC93-F479-E441-9F62-C5B77B3A4CB6}" sibTransId="{41AA418E-50B0-EA47-8172-3A3AE43DB840}"/>
    <dgm:cxn modelId="{F2EABE1E-5959-BC48-B8AE-F0CBF629E39C}" type="presOf" srcId="{46904DF9-A95B-2043-851E-EC1779AF4D55}" destId="{1B7052AB-C609-4D46-B387-CD5CF74D50B7}" srcOrd="0" destOrd="0" presId="urn:microsoft.com/office/officeart/2005/8/layout/hierarchy4"/>
    <dgm:cxn modelId="{F79EF5BE-2EF5-894F-A47A-DA1FCC238ABB}" type="presOf" srcId="{588234C9-CFB5-0E4E-ABEC-1E1E0B4735E8}" destId="{F62F7C68-18ED-3D4F-85E5-936A7D6FC9B1}" srcOrd="0" destOrd="0" presId="urn:microsoft.com/office/officeart/2005/8/layout/hierarchy4"/>
    <dgm:cxn modelId="{6C1A4ABD-B3CE-3740-839A-0DCDB7CE32E9}" srcId="{9B4E9276-F992-0046-A5D0-68B5798CD517}" destId="{10F49901-9559-B041-94D2-682D124E4DC6}" srcOrd="0" destOrd="0" parTransId="{3913BC10-B595-BC4B-8008-C7FA73B27888}" sibTransId="{D8E3CE00-654D-0147-BE93-0EE9F180C12A}"/>
    <dgm:cxn modelId="{BB7FB8E7-81F4-7748-99AA-11E74EDC277C}" type="presOf" srcId="{10F49901-9559-B041-94D2-682D124E4DC6}" destId="{7BB4F27D-9F9C-A845-B403-D38BBFB8D20B}" srcOrd="0" destOrd="0" presId="urn:microsoft.com/office/officeart/2005/8/layout/hierarchy4"/>
    <dgm:cxn modelId="{7CC2C13F-5BD1-DC4A-8506-043C7B74D519}" type="presParOf" srcId="{F432F804-5A77-8847-B154-5DC5BC083D65}" destId="{1EC87436-9160-764F-85CA-6744C62358BE}" srcOrd="0" destOrd="0" presId="urn:microsoft.com/office/officeart/2005/8/layout/hierarchy4"/>
    <dgm:cxn modelId="{3463E7B1-F89B-504B-BC15-DE1825CB7B14}" type="presParOf" srcId="{1EC87436-9160-764F-85CA-6744C62358BE}" destId="{5079A84E-1918-B74E-9313-3D09FE9B6844}" srcOrd="0" destOrd="0" presId="urn:microsoft.com/office/officeart/2005/8/layout/hierarchy4"/>
    <dgm:cxn modelId="{E3C30D31-6DB0-F040-91C8-DDA955D6F42B}" type="presParOf" srcId="{1EC87436-9160-764F-85CA-6744C62358BE}" destId="{F0B2DB7F-20BF-6042-88D3-CF6FF5585F08}" srcOrd="1" destOrd="0" presId="urn:microsoft.com/office/officeart/2005/8/layout/hierarchy4"/>
    <dgm:cxn modelId="{6209D054-4940-064D-828D-735A471A412C}" type="presParOf" srcId="{1EC87436-9160-764F-85CA-6744C62358BE}" destId="{B55E4199-645A-6546-BBDC-472F8B54FDC5}" srcOrd="2" destOrd="0" presId="urn:microsoft.com/office/officeart/2005/8/layout/hierarchy4"/>
    <dgm:cxn modelId="{7E0A7407-FA9C-174C-A667-F0147E007222}" type="presParOf" srcId="{B55E4199-645A-6546-BBDC-472F8B54FDC5}" destId="{01F68E11-31D1-6249-92AE-595D9C506B59}" srcOrd="0" destOrd="0" presId="urn:microsoft.com/office/officeart/2005/8/layout/hierarchy4"/>
    <dgm:cxn modelId="{69EF8991-02F5-B644-9C97-265B94C0525F}" type="presParOf" srcId="{01F68E11-31D1-6249-92AE-595D9C506B59}" destId="{7BB4F27D-9F9C-A845-B403-D38BBFB8D20B}" srcOrd="0" destOrd="0" presId="urn:microsoft.com/office/officeart/2005/8/layout/hierarchy4"/>
    <dgm:cxn modelId="{50E36AB5-2941-384B-A825-1E38105E8083}" type="presParOf" srcId="{01F68E11-31D1-6249-92AE-595D9C506B59}" destId="{21248A06-ECB4-AB43-8DE0-6D8DB6E8BB9C}" srcOrd="1" destOrd="0" presId="urn:microsoft.com/office/officeart/2005/8/layout/hierarchy4"/>
    <dgm:cxn modelId="{1E63469D-E04C-8143-9486-5C8B103C3DD6}" type="presParOf" srcId="{B55E4199-645A-6546-BBDC-472F8B54FDC5}" destId="{153F2963-0D69-3344-8169-B9026D47AF29}" srcOrd="1" destOrd="0" presId="urn:microsoft.com/office/officeart/2005/8/layout/hierarchy4"/>
    <dgm:cxn modelId="{405EFFAD-B871-794E-88E2-277D3B68CA8D}" type="presParOf" srcId="{B55E4199-645A-6546-BBDC-472F8B54FDC5}" destId="{6B9CED08-89D5-5C47-BB2D-80DCC602348B}" srcOrd="2" destOrd="0" presId="urn:microsoft.com/office/officeart/2005/8/layout/hierarchy4"/>
    <dgm:cxn modelId="{22559A2E-B72B-1D4F-B5BB-99A6344C7B33}" type="presParOf" srcId="{6B9CED08-89D5-5C47-BB2D-80DCC602348B}" destId="{F62F7C68-18ED-3D4F-85E5-936A7D6FC9B1}" srcOrd="0" destOrd="0" presId="urn:microsoft.com/office/officeart/2005/8/layout/hierarchy4"/>
    <dgm:cxn modelId="{B5972323-0416-1340-83D4-B0533B289055}" type="presParOf" srcId="{6B9CED08-89D5-5C47-BB2D-80DCC602348B}" destId="{D28AFF08-E9F8-D242-9470-A53A77C0AD1F}" srcOrd="1" destOrd="0" presId="urn:microsoft.com/office/officeart/2005/8/layout/hierarchy4"/>
    <dgm:cxn modelId="{CC473022-FBEE-4644-BBC8-531A802DA167}" type="presParOf" srcId="{B55E4199-645A-6546-BBDC-472F8B54FDC5}" destId="{34ABEE9E-DF8F-CB4A-A263-8A6072F4CF2A}" srcOrd="3" destOrd="0" presId="urn:microsoft.com/office/officeart/2005/8/layout/hierarchy4"/>
    <dgm:cxn modelId="{835FAA6F-4547-5641-9DC1-D4C9D4FC1B53}" type="presParOf" srcId="{B55E4199-645A-6546-BBDC-472F8B54FDC5}" destId="{D30598D6-D993-2843-AD61-C58E49D45544}" srcOrd="4" destOrd="0" presId="urn:microsoft.com/office/officeart/2005/8/layout/hierarchy4"/>
    <dgm:cxn modelId="{52AD6772-48BE-424F-A0FA-ED146EA65C20}" type="presParOf" srcId="{D30598D6-D993-2843-AD61-C58E49D45544}" destId="{1B7052AB-C609-4D46-B387-CD5CF74D50B7}" srcOrd="0" destOrd="0" presId="urn:microsoft.com/office/officeart/2005/8/layout/hierarchy4"/>
    <dgm:cxn modelId="{ABEE002A-2058-6F40-8AFB-FC20F8F58F67}" type="presParOf" srcId="{D30598D6-D993-2843-AD61-C58E49D45544}" destId="{DF0A1F3A-B1E2-0B41-A33F-A75B7061B0CE}" srcOrd="1" destOrd="0" presId="urn:microsoft.com/office/officeart/2005/8/layout/hierarchy4"/>
    <dgm:cxn modelId="{2FAC43CD-62C9-D147-A68B-C53C035C0944}" type="presParOf" srcId="{B55E4199-645A-6546-BBDC-472F8B54FDC5}" destId="{46B7D9C2-4C1D-B149-B516-2715E756E07E}" srcOrd="5" destOrd="0" presId="urn:microsoft.com/office/officeart/2005/8/layout/hierarchy4"/>
    <dgm:cxn modelId="{AD7F9D8B-4D82-574E-9DBF-92CABC3649FE}" type="presParOf" srcId="{B55E4199-645A-6546-BBDC-472F8B54FDC5}" destId="{49272B4B-259A-CA4C-AE09-0B5ED2CF6F84}" srcOrd="6" destOrd="0" presId="urn:microsoft.com/office/officeart/2005/8/layout/hierarchy4"/>
    <dgm:cxn modelId="{B3022748-B53D-D34F-A6B1-9DDDEDCA58FF}" type="presParOf" srcId="{49272B4B-259A-CA4C-AE09-0B5ED2CF6F84}" destId="{19ABE3AD-3482-244D-9F27-AA3FAAB7F234}" srcOrd="0" destOrd="0" presId="urn:microsoft.com/office/officeart/2005/8/layout/hierarchy4"/>
    <dgm:cxn modelId="{CC9CBD07-9E36-264E-9E03-14C9D7832646}" type="presParOf" srcId="{49272B4B-259A-CA4C-AE09-0B5ED2CF6F84}" destId="{85F3D45E-E245-284B-A61C-4CCA957BF25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0" y="1117483"/>
          <a:ext cx="11399521" cy="35567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53340" bIns="1066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0" y="1117483"/>
        <a:ext cx="10510324" cy="3556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0" y="12"/>
          <a:ext cx="11399521" cy="35567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53340" bIns="1066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1" kern="1200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0" y="12"/>
        <a:ext cx="10510324" cy="3556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0" y="2556914"/>
          <a:ext cx="11399521" cy="3556787"/>
        </a:xfrm>
        <a:prstGeom prst="homePlat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710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venir Next" charset="0"/>
              <a:ea typeface="Avenir Next" charset="0"/>
              <a:cs typeface="Avenir Next" charset="0"/>
            </a:rPr>
            <a:t>Positive Impact</a:t>
          </a:r>
          <a:endParaRPr lang="en-US" sz="65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0" y="2556914"/>
        <a:ext cx="10510324" cy="3556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11116" y="0"/>
          <a:ext cx="11390083" cy="35568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53340" bIns="1066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>
              <a:latin typeface="Avenir Next" charset="0"/>
              <a:ea typeface="Avenir Next" charset="0"/>
              <a:cs typeface="Avenir Next" charset="0"/>
            </a:rPr>
            <a:t> </a:t>
          </a:r>
          <a:endParaRPr lang="en-US" sz="40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11116" y="0"/>
        <a:ext cx="10500883" cy="355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5566" y="0"/>
          <a:ext cx="11390066" cy="3553336"/>
        </a:xfrm>
        <a:prstGeom prst="homePlat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710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venir Next" charset="0"/>
              <a:ea typeface="Avenir Next" charset="0"/>
              <a:cs typeface="Avenir Next" charset="0"/>
            </a:rPr>
            <a:t>Application</a:t>
          </a:r>
          <a:endParaRPr lang="en-US" sz="65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5566" y="0"/>
        <a:ext cx="10501732" cy="3553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3F6DE-EB8A-784E-90A3-E229C15A48EC}">
      <dsp:nvSpPr>
        <dsp:cNvPr id="0" name=""/>
        <dsp:cNvSpPr/>
      </dsp:nvSpPr>
      <dsp:spPr>
        <a:xfrm>
          <a:off x="0" y="1801118"/>
          <a:ext cx="11399521" cy="3556787"/>
        </a:xfrm>
        <a:prstGeom prst="homePlat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6710" tIns="173355" rIns="86678" bIns="17335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venir Next" charset="0"/>
              <a:ea typeface="Avenir Next" charset="0"/>
              <a:cs typeface="Avenir Next" charset="0"/>
            </a:rPr>
            <a:t>Learning</a:t>
          </a:r>
          <a:endParaRPr lang="en-US" sz="6500" kern="1200" dirty="0">
            <a:latin typeface="Avenir Next" charset="0"/>
            <a:ea typeface="Avenir Next" charset="0"/>
            <a:cs typeface="Avenir Next" charset="0"/>
          </a:endParaRPr>
        </a:p>
      </dsp:txBody>
      <dsp:txXfrm>
        <a:off x="0" y="1801118"/>
        <a:ext cx="10510324" cy="3556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9A84E-1918-B74E-9313-3D09FE9B6844}">
      <dsp:nvSpPr>
        <dsp:cNvPr id="0" name=""/>
        <dsp:cNvSpPr/>
      </dsp:nvSpPr>
      <dsp:spPr>
        <a:xfrm>
          <a:off x="2759857" y="1291634"/>
          <a:ext cx="8304528" cy="3169406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PSYC</a:t>
          </a:r>
          <a:r>
            <a:rPr lang="en-US" sz="4500" kern="1200" dirty="0" smtClean="0"/>
            <a:t> 1400 </a:t>
          </a:r>
          <a:endParaRPr lang="en-US" sz="4500" kern="1200" dirty="0"/>
        </a:p>
      </dsp:txBody>
      <dsp:txXfrm>
        <a:off x="2759857" y="1291634"/>
        <a:ext cx="8304528" cy="3169406"/>
      </dsp:txXfrm>
    </dsp:sp>
    <dsp:sp modelId="{7BB4F27D-9F9C-A845-B403-D38BBFB8D20B}">
      <dsp:nvSpPr>
        <dsp:cNvPr id="0" name=""/>
        <dsp:cNvSpPr/>
      </dsp:nvSpPr>
      <dsp:spPr>
        <a:xfrm>
          <a:off x="245001" y="5791872"/>
          <a:ext cx="3198920" cy="2990078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solidFill>
                <a:schemeClr val="bg1"/>
              </a:solidFill>
            </a:rPr>
            <a:t>Increase positive mental health</a:t>
          </a:r>
          <a:endParaRPr lang="en-US" sz="4700" kern="1200" dirty="0">
            <a:solidFill>
              <a:schemeClr val="bg1"/>
            </a:solidFill>
          </a:endParaRPr>
        </a:p>
      </dsp:txBody>
      <dsp:txXfrm>
        <a:off x="245001" y="5791872"/>
        <a:ext cx="3198920" cy="2990078"/>
      </dsp:txXfrm>
    </dsp:sp>
    <dsp:sp modelId="{F62F7C68-18ED-3D4F-85E5-936A7D6FC9B1}">
      <dsp:nvSpPr>
        <dsp:cNvPr id="0" name=""/>
        <dsp:cNvSpPr/>
      </dsp:nvSpPr>
      <dsp:spPr>
        <a:xfrm>
          <a:off x="3562406" y="5792838"/>
          <a:ext cx="3199617" cy="2989112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0" kern="1200" dirty="0" smtClean="0"/>
            <a:t>Gain coping strategies </a:t>
          </a:r>
          <a:endParaRPr lang="en-US" sz="4700" b="0" kern="1200" dirty="0"/>
        </a:p>
      </dsp:txBody>
      <dsp:txXfrm>
        <a:off x="3562406" y="5792838"/>
        <a:ext cx="3199617" cy="2989112"/>
      </dsp:txXfrm>
    </dsp:sp>
    <dsp:sp modelId="{1B7052AB-C609-4D46-B387-CD5CF74D50B7}">
      <dsp:nvSpPr>
        <dsp:cNvPr id="0" name=""/>
        <dsp:cNvSpPr/>
      </dsp:nvSpPr>
      <dsp:spPr>
        <a:xfrm rot="10800000" flipV="1">
          <a:off x="7025537" y="5791872"/>
          <a:ext cx="3229683" cy="2990078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Decrease self-stigma </a:t>
          </a:r>
          <a:endParaRPr lang="en-US" sz="4700" kern="1200" dirty="0"/>
        </a:p>
      </dsp:txBody>
      <dsp:txXfrm rot="-10800000">
        <a:off x="7025537" y="5791872"/>
        <a:ext cx="3229683" cy="2990078"/>
      </dsp:txXfrm>
    </dsp:sp>
    <dsp:sp modelId="{19ABE3AD-3482-244D-9F27-AA3FAAB7F234}">
      <dsp:nvSpPr>
        <dsp:cNvPr id="0" name=""/>
        <dsp:cNvSpPr/>
      </dsp:nvSpPr>
      <dsp:spPr>
        <a:xfrm>
          <a:off x="10407957" y="5791872"/>
          <a:ext cx="3292989" cy="2990078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Increase academic self-efficacy </a:t>
          </a:r>
          <a:endParaRPr lang="en-US" sz="4700" kern="1200" dirty="0"/>
        </a:p>
      </dsp:txBody>
      <dsp:txXfrm>
        <a:off x="10407957" y="5791872"/>
        <a:ext cx="3292989" cy="299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BD15C-76AB-C348-A891-2CE632013910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5C798-BF8B-8A42-86E8-D0B0E176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5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C798-BF8B-8A42-86E8-D0B0E176B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2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3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6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1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1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2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6D8C-2074-F34A-B61C-C2FCACCD458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D568-2761-404F-B5D0-C34A6FF4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5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6" Type="http://schemas.openxmlformats.org/officeDocument/2006/relationships/diagramColors" Target="../diagrams/colors7.xml"/><Relationship Id="rId47" Type="http://schemas.microsoft.com/office/2007/relationships/diagramDrawing" Target="../diagrams/drawing7.xml"/><Relationship Id="rId20" Type="http://schemas.openxmlformats.org/officeDocument/2006/relationships/diagramLayout" Target="../diagrams/layout4.xml"/><Relationship Id="rId21" Type="http://schemas.openxmlformats.org/officeDocument/2006/relationships/diagramQuickStyle" Target="../diagrams/quickStyle4.xml"/><Relationship Id="rId22" Type="http://schemas.openxmlformats.org/officeDocument/2006/relationships/diagramColors" Target="../diagrams/colors4.xml"/><Relationship Id="rId23" Type="http://schemas.microsoft.com/office/2007/relationships/diagramDrawing" Target="../diagrams/drawing4.xml"/><Relationship Id="rId24" Type="http://schemas.openxmlformats.org/officeDocument/2006/relationships/diagramData" Target="../diagrams/data5.xml"/><Relationship Id="rId25" Type="http://schemas.openxmlformats.org/officeDocument/2006/relationships/diagramLayout" Target="../diagrams/layout5.xml"/><Relationship Id="rId26" Type="http://schemas.openxmlformats.org/officeDocument/2006/relationships/diagramQuickStyle" Target="../diagrams/quickStyle5.xml"/><Relationship Id="rId27" Type="http://schemas.openxmlformats.org/officeDocument/2006/relationships/diagramColors" Target="../diagrams/colors5.xml"/><Relationship Id="rId28" Type="http://schemas.microsoft.com/office/2007/relationships/diagramDrawing" Target="../diagrams/drawing5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30" Type="http://schemas.openxmlformats.org/officeDocument/2006/relationships/diagramLayout" Target="../diagrams/layout6.xml"/><Relationship Id="rId31" Type="http://schemas.openxmlformats.org/officeDocument/2006/relationships/diagramQuickStyle" Target="../diagrams/quickStyle6.xml"/><Relationship Id="rId32" Type="http://schemas.openxmlformats.org/officeDocument/2006/relationships/diagramColors" Target="../diagrams/colors6.xml"/><Relationship Id="rId9" Type="http://schemas.openxmlformats.org/officeDocument/2006/relationships/diagramData" Target="../diagrams/data2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33" Type="http://schemas.microsoft.com/office/2007/relationships/diagramDrawing" Target="../diagrams/drawing6.xml"/><Relationship Id="rId34" Type="http://schemas.openxmlformats.org/officeDocument/2006/relationships/image" Target="../media/image1.png"/><Relationship Id="rId35" Type="http://schemas.openxmlformats.org/officeDocument/2006/relationships/image" Target="../media/image2.png"/><Relationship Id="rId36" Type="http://schemas.microsoft.com/office/2007/relationships/hdphoto" Target="../media/hdphoto1.wdp"/><Relationship Id="rId10" Type="http://schemas.openxmlformats.org/officeDocument/2006/relationships/diagramLayout" Target="../diagrams/layout2.xml"/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4" Type="http://schemas.openxmlformats.org/officeDocument/2006/relationships/diagramData" Target="../diagrams/data3.xml"/><Relationship Id="rId15" Type="http://schemas.openxmlformats.org/officeDocument/2006/relationships/diagramLayout" Target="../diagrams/layout3.xml"/><Relationship Id="rId16" Type="http://schemas.openxmlformats.org/officeDocument/2006/relationships/diagramQuickStyle" Target="../diagrams/quickStyle3.xml"/><Relationship Id="rId17" Type="http://schemas.openxmlformats.org/officeDocument/2006/relationships/diagramColors" Target="../diagrams/colors3.xml"/><Relationship Id="rId18" Type="http://schemas.microsoft.com/office/2007/relationships/diagramDrawing" Target="../diagrams/drawing3.xml"/><Relationship Id="rId19" Type="http://schemas.openxmlformats.org/officeDocument/2006/relationships/diagramData" Target="../diagrams/data4.xml"/><Relationship Id="rId37" Type="http://schemas.openxmlformats.org/officeDocument/2006/relationships/image" Target="../media/image3.png"/><Relationship Id="rId38" Type="http://schemas.microsoft.com/office/2007/relationships/hdphoto" Target="../media/hdphoto2.wdp"/><Relationship Id="rId39" Type="http://schemas.openxmlformats.org/officeDocument/2006/relationships/image" Target="../media/image4.png"/><Relationship Id="rId40" Type="http://schemas.microsoft.com/office/2007/relationships/hdphoto" Target="../media/hdphoto3.wdp"/><Relationship Id="rId41" Type="http://schemas.openxmlformats.org/officeDocument/2006/relationships/image" Target="../media/image5.png"/><Relationship Id="rId42" Type="http://schemas.microsoft.com/office/2007/relationships/hdphoto" Target="../media/hdphoto4.wdp"/><Relationship Id="rId43" Type="http://schemas.openxmlformats.org/officeDocument/2006/relationships/diagramData" Target="../diagrams/data7.xml"/><Relationship Id="rId44" Type="http://schemas.openxmlformats.org/officeDocument/2006/relationships/diagramLayout" Target="../diagrams/layout7.xml"/><Relationship Id="rId45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1A36FE2-FEA0-6744-A4EA-DAB59128D1A6}"/>
              </a:ext>
            </a:extLst>
          </p:cNvPr>
          <p:cNvSpPr txBox="1"/>
          <p:nvPr/>
        </p:nvSpPr>
        <p:spPr>
          <a:xfrm>
            <a:off x="1005766" y="5018319"/>
            <a:ext cx="14813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Abstract</a:t>
            </a:r>
            <a:r>
              <a:rPr lang="en-US" sz="5000" dirty="0"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0717F59-0A62-0C4A-B5B0-8414F17A54F8}"/>
              </a:ext>
            </a:extLst>
          </p:cNvPr>
          <p:cNvSpPr/>
          <p:nvPr/>
        </p:nvSpPr>
        <p:spPr>
          <a:xfrm>
            <a:off x="0" y="0"/>
            <a:ext cx="43891200" cy="4542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98C5FD-93BF-7343-84D1-1CA173D51843}"/>
              </a:ext>
            </a:extLst>
          </p:cNvPr>
          <p:cNvSpPr txBox="1"/>
          <p:nvPr/>
        </p:nvSpPr>
        <p:spPr>
          <a:xfrm>
            <a:off x="15239287" y="6211424"/>
            <a:ext cx="13230446" cy="154503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CA" sz="4000" dirty="0" smtClean="0">
                <a:latin typeface="Avenir Book" charset="0"/>
                <a:ea typeface="Avenir Book" charset="0"/>
                <a:cs typeface="Avenir Book" charset="0"/>
              </a:rPr>
              <a:t>A for-credit mental health course</a:t>
            </a:r>
          </a:p>
          <a:p>
            <a:pPr marL="571500" indent="-571500">
              <a:buFont typeface="Arial" charset="0"/>
              <a:buChar char="•"/>
            </a:pPr>
            <a:endParaRPr lang="en-CA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en-CA" sz="4000" dirty="0" smtClean="0">
                <a:latin typeface="Avenir Book" charset="0"/>
                <a:ea typeface="Avenir Book" charset="0"/>
                <a:cs typeface="Avenir Book" charset="0"/>
              </a:rPr>
              <a:t>Offered to students with an identified mental health challenge. </a:t>
            </a:r>
            <a:endParaRPr lang="en-CA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CA" sz="3000" dirty="0" smtClean="0">
              <a:latin typeface="Avenir Next" panose="020B0503020202020204" pitchFamily="34" charset="0"/>
            </a:endParaRPr>
          </a:p>
          <a:p>
            <a:pPr algn="just"/>
            <a:endParaRPr lang="en-CA" sz="4000" dirty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/>
            <a:endParaRPr lang="en-CA" sz="4000" dirty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/>
            <a:endParaRPr lang="en-CA" sz="4000" dirty="0" smtClean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/>
            <a:endParaRPr lang="en-CA" sz="4000" dirty="0" smtClean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/>
            <a:r>
              <a:rPr lang="en-CA" sz="4000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Coping </a:t>
            </a:r>
            <a:r>
              <a:rPr lang="en-CA" sz="4000" dirty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is a regulatory process by which an individual attempts to address a </a:t>
            </a:r>
            <a:r>
              <a:rPr lang="en-CA" sz="4000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stressor. </a:t>
            </a:r>
            <a:r>
              <a:rPr lang="en-CA" sz="1200" dirty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(Lazarus &amp; Folkman, 1984; </a:t>
            </a:r>
            <a:r>
              <a:rPr lang="en-CA" sz="1200" dirty="0" err="1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Compas</a:t>
            </a:r>
            <a:r>
              <a:rPr lang="en-CA" sz="1200" dirty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et al., 2017</a:t>
            </a:r>
            <a:r>
              <a:rPr lang="en-CA" sz="1200" dirty="0" smtClean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)</a:t>
            </a:r>
            <a:endParaRPr lang="en-CA" sz="3200" dirty="0">
              <a:solidFill>
                <a:schemeClr val="accent1">
                  <a:lumMod val="50000"/>
                </a:schemeClr>
              </a:solidFill>
              <a:latin typeface="Avenir Next" panose="020B0503020202020204" pitchFamily="34" charset="0"/>
            </a:endParaRPr>
          </a:p>
          <a:p>
            <a:endParaRPr lang="en-CA" sz="3000" dirty="0">
              <a:latin typeface="Avenir Next" panose="020B0503020202020204" pitchFamily="34" charset="0"/>
            </a:endParaRPr>
          </a:p>
          <a:p>
            <a:endParaRPr lang="en-CA" sz="3000" dirty="0" smtClean="0">
              <a:latin typeface="Avenir Next" panose="020B0503020202020204" pitchFamily="34" charset="0"/>
            </a:endParaRPr>
          </a:p>
          <a:p>
            <a:endParaRPr lang="en-CA" sz="3000" dirty="0">
              <a:latin typeface="Avenir Next" panose="020B0503020202020204" pitchFamily="34" charset="0"/>
            </a:endParaRPr>
          </a:p>
          <a:p>
            <a:endParaRPr lang="en-CA" sz="3000" dirty="0">
              <a:latin typeface="Avenir Next" panose="020B0503020202020204" pitchFamily="34" charset="0"/>
            </a:endParaRPr>
          </a:p>
          <a:p>
            <a:endParaRPr lang="en-US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A7290D9-FF1D-8940-9C94-C3B46DD9D1E8}"/>
              </a:ext>
            </a:extLst>
          </p:cNvPr>
          <p:cNvSpPr txBox="1"/>
          <p:nvPr/>
        </p:nvSpPr>
        <p:spPr>
          <a:xfrm>
            <a:off x="7437120" y="568593"/>
            <a:ext cx="29016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venir Next" panose="020B0503020202020204" pitchFamily="34" charset="0"/>
              </a:rPr>
              <a:t>Exploring the Student Experience of Coping 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Avenir Next" panose="020B0503020202020204" pitchFamily="34" charset="0"/>
              </a:rPr>
              <a:t>Following a Course-Based Mental Health Intervention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4DFBE1E-9839-5640-9429-D466784A2DB9}"/>
              </a:ext>
            </a:extLst>
          </p:cNvPr>
          <p:cNvSpPr txBox="1"/>
          <p:nvPr/>
        </p:nvSpPr>
        <p:spPr>
          <a:xfrm>
            <a:off x="664530" y="13355189"/>
            <a:ext cx="14813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Background </a:t>
            </a:r>
            <a:endParaRPr lang="en-US" sz="5000" dirty="0">
              <a:latin typeface="Avenir Next" panose="020B05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A90793F-FADE-5B4D-AA10-7938C633B685}"/>
              </a:ext>
            </a:extLst>
          </p:cNvPr>
          <p:cNvSpPr txBox="1"/>
          <p:nvPr/>
        </p:nvSpPr>
        <p:spPr>
          <a:xfrm>
            <a:off x="28478617" y="4999129"/>
            <a:ext cx="14813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Current Study  </a:t>
            </a:r>
            <a:r>
              <a:rPr lang="en-US" sz="5000" dirty="0"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1DF7D9C-59F4-1B46-B7C7-92430D5B050D}"/>
              </a:ext>
            </a:extLst>
          </p:cNvPr>
          <p:cNvSpPr txBox="1"/>
          <p:nvPr/>
        </p:nvSpPr>
        <p:spPr>
          <a:xfrm>
            <a:off x="28786267" y="8721983"/>
            <a:ext cx="14813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Method  </a:t>
            </a:r>
            <a:r>
              <a:rPr lang="en-US" sz="5000" dirty="0"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30165FF-A43D-5840-97B7-9B9B1B051AC7}"/>
              </a:ext>
            </a:extLst>
          </p:cNvPr>
          <p:cNvSpPr txBox="1"/>
          <p:nvPr/>
        </p:nvSpPr>
        <p:spPr>
          <a:xfrm>
            <a:off x="23002382" y="22001256"/>
            <a:ext cx="8291572" cy="50167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Students report that </a:t>
            </a:r>
            <a:r>
              <a:rPr lang="en-US" sz="4000" dirty="0" smtClean="0"/>
              <a:t>PSYC 1400 </a:t>
            </a:r>
            <a:r>
              <a:rPr lang="en-US" sz="4000" dirty="0" smtClean="0"/>
              <a:t>enabled them to learn about  and apply different coping strategies to their lives. 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In promoting coping PSYC </a:t>
            </a:r>
            <a:r>
              <a:rPr lang="en-US" sz="4000" dirty="0" smtClean="0"/>
              <a:t>1400 </a:t>
            </a:r>
            <a:r>
              <a:rPr lang="en-US" sz="4000" dirty="0" smtClean="0"/>
              <a:t>is reported to have an overall positive impact on students. </a:t>
            </a:r>
            <a:endParaRPr lang="en-US" sz="4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BFC673A-925E-7645-BCC0-BE9951EC11C0}"/>
              </a:ext>
            </a:extLst>
          </p:cNvPr>
          <p:cNvSpPr txBox="1"/>
          <p:nvPr/>
        </p:nvSpPr>
        <p:spPr>
          <a:xfrm>
            <a:off x="33377612" y="22004228"/>
            <a:ext cx="9417896" cy="58169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smtClean="0"/>
              <a:t>PSYC `1400 </a:t>
            </a:r>
            <a:r>
              <a:rPr lang="en-US" sz="4000" dirty="0"/>
              <a:t>may be an </a:t>
            </a:r>
            <a:r>
              <a:rPr lang="en-US" sz="4000" dirty="0" smtClean="0"/>
              <a:t>effective </a:t>
            </a:r>
          </a:p>
          <a:p>
            <a:r>
              <a:rPr lang="en-US" sz="4000" dirty="0" smtClean="0"/>
              <a:t>intervention for fostering ‘adaptive’ coping skills within its students over the course of a semester. </a:t>
            </a:r>
          </a:p>
          <a:p>
            <a:endParaRPr lang="en-US" sz="4000" dirty="0"/>
          </a:p>
          <a:p>
            <a:r>
              <a:rPr lang="en-US" sz="4000" dirty="0" smtClean="0"/>
              <a:t>These results are noteworthy, given the association between ’adaptive’ coping and mental health. </a:t>
            </a:r>
            <a:r>
              <a:rPr lang="en-US" sz="1600" dirty="0" smtClean="0"/>
              <a:t> (Carver et al., 1993; </a:t>
            </a:r>
            <a:r>
              <a:rPr lang="en-US" sz="1600" dirty="0" err="1" smtClean="0"/>
              <a:t>Compas</a:t>
            </a:r>
            <a:r>
              <a:rPr lang="en-US" sz="1600" dirty="0" smtClean="0"/>
              <a:t> et al., 2017; </a:t>
            </a:r>
            <a:r>
              <a:rPr lang="en-US" sz="1600" dirty="0" err="1" smtClean="0"/>
              <a:t>Smedema</a:t>
            </a:r>
            <a:r>
              <a:rPr lang="en-US" sz="1600" dirty="0" smtClean="0"/>
              <a:t>, Catalano &amp; </a:t>
            </a:r>
            <a:r>
              <a:rPr lang="en-US" sz="1600" dirty="0" err="1" smtClean="0"/>
              <a:t>Ebener</a:t>
            </a:r>
            <a:r>
              <a:rPr lang="en-US" sz="1600" dirty="0" smtClean="0"/>
              <a:t>, 2010)</a:t>
            </a:r>
            <a:endParaRPr lang="en-US" sz="4000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A70957A-A984-964A-961A-AD5C1563EF4B}"/>
              </a:ext>
            </a:extLst>
          </p:cNvPr>
          <p:cNvSpPr txBox="1"/>
          <p:nvPr/>
        </p:nvSpPr>
        <p:spPr>
          <a:xfrm>
            <a:off x="22670406" y="20326032"/>
            <a:ext cx="102335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Conclusions </a:t>
            </a:r>
            <a:endParaRPr lang="en-US" sz="5000" dirty="0">
              <a:latin typeface="Avenir Next" panose="020B0503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A333EB7-9879-AC44-9935-054042207024}"/>
              </a:ext>
            </a:extLst>
          </p:cNvPr>
          <p:cNvSpPr txBox="1"/>
          <p:nvPr/>
        </p:nvSpPr>
        <p:spPr>
          <a:xfrm>
            <a:off x="32668901" y="20331848"/>
            <a:ext cx="102335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Implications</a:t>
            </a:r>
            <a:endParaRPr lang="en-US" sz="5000" dirty="0">
              <a:latin typeface="Avenir N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0A0531-B8D4-5E45-BC79-D4F7D3B6B6DD}"/>
              </a:ext>
            </a:extLst>
          </p:cNvPr>
          <p:cNvSpPr txBox="1"/>
          <p:nvPr/>
        </p:nvSpPr>
        <p:spPr>
          <a:xfrm>
            <a:off x="1236696" y="6163704"/>
            <a:ext cx="13019337" cy="70173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3000" b="1" dirty="0" smtClean="0">
                <a:latin typeface="Avenir Next" panose="020B0503020202020204" pitchFamily="34" charset="0"/>
              </a:rPr>
              <a:t>Background: </a:t>
            </a:r>
            <a:r>
              <a:rPr lang="en-CA" sz="3000" dirty="0" smtClean="0">
                <a:latin typeface="Avenir Next" panose="020B0503020202020204" pitchFamily="34" charset="0"/>
              </a:rPr>
              <a:t>Mental </a:t>
            </a:r>
            <a:r>
              <a:rPr lang="en-CA" sz="3000" dirty="0">
                <a:latin typeface="Avenir Next" panose="020B0503020202020204" pitchFamily="34" charset="0"/>
              </a:rPr>
              <a:t>health challenges among students attending University have been skyrocketing over the past decade, far surpassing extant support service </a:t>
            </a:r>
            <a:r>
              <a:rPr lang="en-CA" sz="3000" dirty="0" smtClean="0">
                <a:latin typeface="Avenir Next" panose="020B0503020202020204" pitchFamily="34" charset="0"/>
              </a:rPr>
              <a:t>capacity. </a:t>
            </a:r>
            <a:r>
              <a:rPr lang="en-CA" sz="1600" dirty="0" smtClean="0">
                <a:latin typeface="Avenir Next" panose="020B0503020202020204" pitchFamily="34" charset="0"/>
              </a:rPr>
              <a:t>(Hunt </a:t>
            </a:r>
            <a:r>
              <a:rPr lang="en-CA" sz="1600" dirty="0" smtClean="0">
                <a:latin typeface="Avenir Next" panose="020B0503020202020204" pitchFamily="34" charset="0"/>
              </a:rPr>
              <a:t>et al., 2010)</a:t>
            </a:r>
            <a:r>
              <a:rPr lang="en-CA" sz="1600" dirty="0">
                <a:latin typeface="Avenir Next" panose="020B0503020202020204" pitchFamily="34" charset="0"/>
              </a:rPr>
              <a:t> </a:t>
            </a:r>
            <a:r>
              <a:rPr lang="en-CA" sz="3000" dirty="0" smtClean="0">
                <a:latin typeface="Avenir Next" panose="020B0503020202020204" pitchFamily="34" charset="0"/>
              </a:rPr>
              <a:t>The </a:t>
            </a:r>
            <a:r>
              <a:rPr lang="en-CA" sz="3000" dirty="0">
                <a:latin typeface="Avenir Next" panose="020B0503020202020204" pitchFamily="34" charset="0"/>
              </a:rPr>
              <a:t>current study explores the impact of a for-credit mental health course (PSYC 1400), developed for students with identified mental illnesses. One aim of this course is to help students develop adaptive coping strategies. </a:t>
            </a:r>
            <a:r>
              <a:rPr lang="en-CA" sz="3000" b="1" dirty="0" smtClean="0">
                <a:latin typeface="Avenir Next" panose="020B0503020202020204" pitchFamily="34" charset="0"/>
              </a:rPr>
              <a:t>Methods: </a:t>
            </a:r>
            <a:r>
              <a:rPr lang="en-CA" sz="3000" dirty="0" smtClean="0">
                <a:latin typeface="Avenir Next" panose="020B0503020202020204" pitchFamily="34" charset="0"/>
              </a:rPr>
              <a:t>Undergraduate </a:t>
            </a:r>
            <a:r>
              <a:rPr lang="en-CA" sz="3000" dirty="0">
                <a:latin typeface="Avenir Next" panose="020B0503020202020204" pitchFamily="34" charset="0"/>
              </a:rPr>
              <a:t>students registered in PYSC 1400 responded to open-ended questions about their experiences with the course upon its completion. To provide a glimpse of students' own experiences of coping at the cessation of the course, responses were analyzed using Braun and </a:t>
            </a:r>
            <a:r>
              <a:rPr lang="en-CA" sz="3000" dirty="0" smtClean="0">
                <a:latin typeface="Avenir Next" panose="020B0503020202020204" pitchFamily="34" charset="0"/>
              </a:rPr>
              <a:t>Clarke's </a:t>
            </a:r>
            <a:r>
              <a:rPr lang="en-CA" sz="1600" dirty="0" smtClean="0">
                <a:latin typeface="Avenir Next" panose="020B0503020202020204" pitchFamily="34" charset="0"/>
              </a:rPr>
              <a:t>(2006</a:t>
            </a:r>
            <a:r>
              <a:rPr lang="en-CA" sz="1600" dirty="0">
                <a:latin typeface="Avenir Next" panose="020B0503020202020204" pitchFamily="34" charset="0"/>
              </a:rPr>
              <a:t>) </a:t>
            </a:r>
            <a:r>
              <a:rPr lang="en-CA" sz="3000" dirty="0">
                <a:latin typeface="Avenir Next" panose="020B0503020202020204" pitchFamily="34" charset="0"/>
              </a:rPr>
              <a:t>approach to thematic analysis. </a:t>
            </a:r>
            <a:r>
              <a:rPr lang="en-CA" sz="3000" b="1" dirty="0" smtClean="0">
                <a:latin typeface="Avenir Next" panose="020B0503020202020204" pitchFamily="34" charset="0"/>
              </a:rPr>
              <a:t>Results: </a:t>
            </a:r>
            <a:r>
              <a:rPr lang="en-CA" sz="3000" dirty="0" smtClean="0">
                <a:latin typeface="Avenir Next" panose="020B0503020202020204" pitchFamily="34" charset="0"/>
              </a:rPr>
              <a:t>Students </a:t>
            </a:r>
            <a:r>
              <a:rPr lang="en-CA" sz="3000" dirty="0" smtClean="0">
                <a:latin typeface="Avenir Next" panose="020B0503020202020204" pitchFamily="34" charset="0"/>
              </a:rPr>
              <a:t>repeatedly </a:t>
            </a:r>
            <a:r>
              <a:rPr lang="en-CA" sz="3000" dirty="0">
                <a:latin typeface="Avenir Next" panose="020B0503020202020204" pitchFamily="34" charset="0"/>
              </a:rPr>
              <a:t>expressed learning positive coping strategies. Results generally indicate students perceived employing heightened and broadened adaptive coping repertoires</a:t>
            </a:r>
            <a:r>
              <a:rPr lang="en-CA" sz="3000" dirty="0" smtClean="0">
                <a:latin typeface="Avenir Next" panose="020B0503020202020204" pitchFamily="34" charset="0"/>
              </a:rPr>
              <a:t>. </a:t>
            </a:r>
            <a:r>
              <a:rPr lang="en-CA" sz="3000" b="1" dirty="0" smtClean="0">
                <a:latin typeface="Avenir Next" panose="020B0503020202020204" pitchFamily="34" charset="0"/>
              </a:rPr>
              <a:t>Conclusions:</a:t>
            </a:r>
            <a:r>
              <a:rPr lang="en-CA" sz="3000" dirty="0" smtClean="0">
                <a:latin typeface="Avenir Next" panose="020B0503020202020204" pitchFamily="34" charset="0"/>
              </a:rPr>
              <a:t> </a:t>
            </a:r>
            <a:r>
              <a:rPr lang="en-CA" sz="3000" dirty="0">
                <a:latin typeface="Avenir Next" panose="020B0503020202020204" pitchFamily="34" charset="0"/>
              </a:rPr>
              <a:t>Thus, results suggest that a for-credit mental health course may be one way to improve coping for this at-risk population. </a:t>
            </a: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749114"/>
              </p:ext>
            </p:extLst>
          </p:nvPr>
        </p:nvGraphicFramePr>
        <p:xfrm>
          <a:off x="36916096" y="8310380"/>
          <a:ext cx="6683451" cy="558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19687" y="19460225"/>
            <a:ext cx="21082799" cy="19246019"/>
            <a:chOff x="1324356" y="17741706"/>
            <a:chExt cx="21082799" cy="21232571"/>
          </a:xfrm>
        </p:grpSpPr>
        <p:graphicFrame>
          <p:nvGraphicFramePr>
            <p:cNvPr id="17" name="Diagram 16">
              <a:extLst>
                <a:ext uri="{FF2B5EF4-FFF2-40B4-BE49-F238E27FC236}">
                  <a16:creationId xmlns:a16="http://schemas.microsoft.com/office/drawing/2014/main" xmlns="" id="{3CF873D5-6363-4044-9658-172346D126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89152160"/>
                </p:ext>
              </p:extLst>
            </p:nvPr>
          </p:nvGraphicFramePr>
          <p:xfrm>
            <a:off x="10787232" y="26983980"/>
            <a:ext cx="11399521" cy="98106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aphicFrame>
          <p:nvGraphicFramePr>
            <p:cNvPr id="18" name="Diagram 17">
              <a:extLst>
                <a:ext uri="{FF2B5EF4-FFF2-40B4-BE49-F238E27FC236}">
                  <a16:creationId xmlns:a16="http://schemas.microsoft.com/office/drawing/2014/main" xmlns="" id="{567EC370-C1DA-ED4D-B7E5-06EFF986A30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32523320"/>
                </p:ext>
              </p:extLst>
            </p:nvPr>
          </p:nvGraphicFramePr>
          <p:xfrm>
            <a:off x="11007634" y="23940390"/>
            <a:ext cx="11399521" cy="392392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graphicFrame>
          <p:nvGraphicFramePr>
            <p:cNvPr id="14" name="Diagram 13">
              <a:extLst>
                <a:ext uri="{FF2B5EF4-FFF2-40B4-BE49-F238E27FC236}">
                  <a16:creationId xmlns:a16="http://schemas.microsoft.com/office/drawing/2014/main" xmlns="" id="{1F8267E9-5F68-E24F-BADB-F82E0FBB197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7788704"/>
                </p:ext>
              </p:extLst>
            </p:nvPr>
          </p:nvGraphicFramePr>
          <p:xfrm>
            <a:off x="1402079" y="25407256"/>
            <a:ext cx="11399521" cy="1356702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4" r:lo="rId15" r:qs="rId16" r:cs="rId17"/>
            </a:graphicData>
          </a:graphic>
        </p:graphicFrame>
        <p:graphicFrame>
          <p:nvGraphicFramePr>
            <p:cNvPr id="16" name="Diagram 15">
              <a:extLst>
                <a:ext uri="{FF2B5EF4-FFF2-40B4-BE49-F238E27FC236}">
                  <a16:creationId xmlns:a16="http://schemas.microsoft.com/office/drawing/2014/main" xmlns="" id="{53E3B002-3405-0141-BE53-499C123EA67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11641109"/>
                </p:ext>
              </p:extLst>
            </p:nvPr>
          </p:nvGraphicFramePr>
          <p:xfrm>
            <a:off x="10676707" y="19726548"/>
            <a:ext cx="11401200" cy="392392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9" r:lo="rId20" r:qs="rId21" r:cs="rId22"/>
            </a:graphicData>
          </a:graphic>
        </p:graphicFrame>
        <p:graphicFrame>
          <p:nvGraphicFramePr>
            <p:cNvPr id="13" name="Diagram 12">
              <a:extLst>
                <a:ext uri="{FF2B5EF4-FFF2-40B4-BE49-F238E27FC236}">
                  <a16:creationId xmlns:a16="http://schemas.microsoft.com/office/drawing/2014/main" xmlns="" id="{EE57E138-5491-3045-B09C-FE4C39438E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21649310"/>
                </p:ext>
              </p:extLst>
            </p:nvPr>
          </p:nvGraphicFramePr>
          <p:xfrm>
            <a:off x="1423846" y="23962138"/>
            <a:ext cx="11401200" cy="392392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4" r:lo="rId25" r:qs="rId26" r:cs="rId27"/>
            </a:graphicData>
          </a:graphic>
        </p:graphicFrame>
        <p:graphicFrame>
          <p:nvGraphicFramePr>
            <p:cNvPr id="9" name="Diagram 8">
              <a:extLst>
                <a:ext uri="{FF2B5EF4-FFF2-40B4-BE49-F238E27FC236}">
                  <a16:creationId xmlns:a16="http://schemas.microsoft.com/office/drawing/2014/main" xmlns="" id="{9E15066E-D445-F840-BF6E-58C45D0E64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99234675"/>
                </p:ext>
              </p:extLst>
            </p:nvPr>
          </p:nvGraphicFramePr>
          <p:xfrm>
            <a:off x="1324356" y="17741706"/>
            <a:ext cx="11399521" cy="98190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9" r:lo="rId30" r:qs="rId31" r:cs="rId32"/>
            </a:graphicData>
          </a:graphic>
        </p:graphicFrame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B94DFEAE-FBFB-2643-894F-10435414CAB3}"/>
                </a:ext>
              </a:extLst>
            </p:cNvPr>
            <p:cNvSpPr txBox="1"/>
            <p:nvPr/>
          </p:nvSpPr>
          <p:spPr>
            <a:xfrm>
              <a:off x="1380535" y="18666739"/>
              <a:ext cx="14813280" cy="95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b="1" dirty="0">
                  <a:solidFill>
                    <a:schemeClr val="accent1">
                      <a:lumMod val="50000"/>
                    </a:schemeClr>
                  </a:solidFill>
                  <a:latin typeface="Avenir Next" panose="020B0503020202020204" pitchFamily="34" charset="0"/>
                </a:rPr>
                <a:t>Results of Thematic Analysis </a:t>
              </a:r>
              <a:endParaRPr lang="en-US" sz="5000" dirty="0">
                <a:latin typeface="Avenir Next" panose="020B0503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91699" y="20796590"/>
              <a:ext cx="7772400" cy="1629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" </a:t>
              </a:r>
              <a:r>
                <a:rPr lang="en-US" sz="3000" dirty="0">
                  <a:latin typeface="American Typewriter" charset="0"/>
                  <a:ea typeface="American Typewriter" charset="0"/>
                  <a:cs typeface="American Typewriter" charset="0"/>
                </a:rPr>
                <a:t>This course has provided me with the opportunity to learn about mental health and how to cope..."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407951" y="29328350"/>
            <a:ext cx="788414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“The class </a:t>
            </a:r>
            <a:r>
              <a:rPr lang="en-US" sz="2800" dirty="0" err="1">
                <a:latin typeface="American Typewriter" charset="0"/>
                <a:ea typeface="American Typewriter" charset="0"/>
                <a:cs typeface="American Typewriter" charset="0"/>
              </a:rPr>
              <a:t>offerred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 a lot of information about coping strategies and activities that have helped to put me in a </a:t>
            </a:r>
            <a:r>
              <a:rPr lang="en-US" sz="2800" dirty="0" err="1">
                <a:latin typeface="American Typewriter" charset="0"/>
                <a:ea typeface="American Typewriter" charset="0"/>
                <a:cs typeface="American Typewriter" charset="0"/>
              </a:rPr>
              <a:t>dfferent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 mindset about things in my life. It has helped me take steps in improving my behavior when I start to spiral”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365720" y="6118820"/>
            <a:ext cx="1333784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500" dirty="0" smtClean="0">
                <a:solidFill>
                  <a:schemeClr val="accent1">
                    <a:lumMod val="5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Purpose: </a:t>
            </a:r>
            <a:r>
              <a:rPr lang="en-US" sz="4000" dirty="0" smtClean="0">
                <a:latin typeface="Avenir Light" charset="0"/>
                <a:ea typeface="Avenir Light" charset="0"/>
                <a:cs typeface="Avenir Light" charset="0"/>
              </a:rPr>
              <a:t>To explore the impact of </a:t>
            </a:r>
            <a:r>
              <a:rPr lang="en-US" sz="4000" dirty="0" smtClean="0">
                <a:latin typeface="Avenir Light" charset="0"/>
                <a:ea typeface="Avenir Light" charset="0"/>
                <a:cs typeface="Avenir Light" charset="0"/>
              </a:rPr>
              <a:t>PSYC 1400  </a:t>
            </a:r>
            <a:r>
              <a:rPr lang="en-US" sz="4000" dirty="0" smtClean="0">
                <a:latin typeface="Avenir Light" charset="0"/>
                <a:ea typeface="Avenir Light" charset="0"/>
                <a:cs typeface="Avenir Light" charset="0"/>
              </a:rPr>
              <a:t>on students’ coping ability through students’ qualitative responses at the end of </a:t>
            </a:r>
            <a:r>
              <a:rPr lang="en-US" sz="4000" dirty="0" smtClean="0">
                <a:latin typeface="Avenir Light" charset="0"/>
                <a:ea typeface="Avenir Light" charset="0"/>
                <a:cs typeface="Avenir Light" charset="0"/>
              </a:rPr>
              <a:t>the course</a:t>
            </a:r>
            <a:r>
              <a:rPr lang="en-US" sz="3000" dirty="0" smtClean="0">
                <a:latin typeface="Avenir Light" charset="0"/>
                <a:ea typeface="Avenir Light" charset="0"/>
                <a:cs typeface="Avenir Light" charset="0"/>
              </a:rPr>
              <a:t>.</a:t>
            </a:r>
            <a:endParaRPr lang="en-US" sz="3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00397" y="9994012"/>
            <a:ext cx="13056640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500" dirty="0">
                <a:solidFill>
                  <a:schemeClr val="accent1">
                    <a:lumMod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Participants: </a:t>
            </a:r>
          </a:p>
          <a:p>
            <a:pPr>
              <a:lnSpc>
                <a:spcPct val="110000"/>
              </a:lnSpc>
            </a:pPr>
            <a:r>
              <a:rPr lang="en-US" sz="4000" i="1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N</a:t>
            </a: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= </a:t>
            </a: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72 undergraduate 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students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	(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85% female) aged 17-45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	(</a:t>
            </a:r>
            <a:r>
              <a:rPr lang="en-US" sz="4000" i="1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M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 = 20.33 years, </a:t>
            </a:r>
            <a:r>
              <a:rPr lang="en-US" sz="4000" i="1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SD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 = 4.60</a:t>
            </a: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).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Enrolled in </a:t>
            </a: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PSYC 1400 </a:t>
            </a: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, University </a:t>
            </a: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of Guelph. 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Have an identified mental health challenge. </a:t>
            </a:r>
          </a:p>
          <a:p>
            <a:endParaRPr lang="en-CA" sz="4000" b="1" dirty="0">
              <a:solidFill>
                <a:schemeClr val="accent1">
                  <a:lumMod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506320" y="15331410"/>
            <a:ext cx="13637066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500" dirty="0">
                <a:solidFill>
                  <a:schemeClr val="accent1">
                    <a:lumMod val="5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Procedure: </a:t>
            </a:r>
            <a:endParaRPr lang="en-US" sz="4500" dirty="0" smtClean="0">
              <a:solidFill>
                <a:schemeClr val="accent1">
                  <a:lumMod val="5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Students were asked the following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: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‘Describe the impact this course had on you?’ </a:t>
            </a:r>
            <a:r>
              <a:rPr lang="en-US" sz="4000" dirty="0" smtClean="0">
                <a:latin typeface="Avenir Light" charset="0"/>
                <a:ea typeface="Avenir Light" charset="0"/>
                <a:cs typeface="Avenir Light" charset="0"/>
              </a:rPr>
              <a:t>at the end of the course. 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Thematic analysis was conducted.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(Braun &amp; Clarke, 2006)</a:t>
            </a:r>
            <a:endParaRPr lang="en-US" sz="16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9602" y="3474703"/>
            <a:ext cx="304560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Sarah-Lynn Boyle, BSc; Amanda Cox, MA; Alexandra </a:t>
            </a:r>
            <a:r>
              <a:rPr lang="en-US" sz="5000" b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Shifrin</a:t>
            </a:r>
            <a:r>
              <a:rPr lang="en-US" sz="5000" b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, BA; &amp; Margaret N. Lumley, </a:t>
            </a:r>
            <a:r>
              <a:rPr lang="en-US" sz="5000" b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Ph.D</a:t>
            </a:r>
            <a:r>
              <a:rPr lang="en-US" sz="5000" b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, </a:t>
            </a:r>
            <a:r>
              <a:rPr lang="en-US" sz="5000" b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C.Psych</a:t>
            </a:r>
            <a:endParaRPr lang="en-US" sz="5000" b="1" dirty="0">
              <a:solidFill>
                <a:prstClr val="white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59" y="1253251"/>
            <a:ext cx="5413375" cy="1816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39610" y="25615180"/>
            <a:ext cx="7772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"Although I obviously still struggle I have had a lot more moments of being able to cope or redirect my symptoms now that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I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know so many more types of coping styles, what they each do and how to use them"</a:t>
            </a:r>
          </a:p>
          <a:p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3796611" y="27447427"/>
            <a:ext cx="19544467" cy="483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24067761" y="29083235"/>
            <a:ext cx="5118770" cy="258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23927924" y="28474250"/>
            <a:ext cx="17946149" cy="3248399"/>
            <a:chOff x="23533765" y="28259411"/>
            <a:chExt cx="17946149" cy="3248399"/>
          </a:xfrm>
        </p:grpSpPr>
        <p:sp>
          <p:nvSpPr>
            <p:cNvPr id="106" name="Rectangle 105"/>
            <p:cNvSpPr>
              <a:spLocks noChangeAspect="1"/>
            </p:cNvSpPr>
            <p:nvPr/>
          </p:nvSpPr>
          <p:spPr>
            <a:xfrm>
              <a:off x="30180176" y="29311863"/>
              <a:ext cx="5600735" cy="16999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</a:endParaRPr>
            </a:p>
          </p:txBody>
        </p:sp>
        <p:pic>
          <p:nvPicPr>
            <p:cNvPr id="107" name="Picture 106"/>
            <p:cNvPicPr>
              <a:picLocks noChangeAspect="1"/>
            </p:cNvPicPr>
            <p:nvPr/>
          </p:nvPicPr>
          <p:blipFill rotWithShape="1">
            <a:blip r:embed="rId35">
              <a:extLst>
                <a:ext uri="{BEBA8EAE-BF5A-486C-A8C5-ECC9F3942E4B}">
                  <a14:imgProps xmlns:a14="http://schemas.microsoft.com/office/drawing/2010/main">
                    <a14:imgLayer r:embed="rId36">
                      <a14:imgEffect>
                        <a14:backgroundRemoval t="6889" b="83222" l="53467" r="9893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66" b="16947"/>
            <a:stretch/>
          </p:blipFill>
          <p:spPr>
            <a:xfrm flipH="1">
              <a:off x="30180176" y="29447183"/>
              <a:ext cx="1778431" cy="1562468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37">
              <a:extLst>
                <a:ext uri="{BEBA8EAE-BF5A-486C-A8C5-ECC9F3942E4B}">
                  <a14:imgProps xmlns:a14="http://schemas.microsoft.com/office/drawing/2010/main">
                    <a14:imgLayer r:embed="rId38">
                      <a14:imgEffect>
                        <a14:backgroundRemoval t="6455" b="81182" l="24800" r="488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72" r="50000" b="18851"/>
            <a:stretch/>
          </p:blipFill>
          <p:spPr>
            <a:xfrm>
              <a:off x="32142479" y="28259411"/>
              <a:ext cx="1327271" cy="2421816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 rotWithShape="1">
            <a:blip r:embed="rId39">
              <a:extLst>
                <a:ext uri="{BEBA8EAE-BF5A-486C-A8C5-ECC9F3942E4B}">
                  <a14:imgProps xmlns:a14="http://schemas.microsoft.com/office/drawing/2010/main">
                    <a14:imgLayer r:embed="rId40">
                      <a14:imgEffect>
                        <a14:backgroundRemoval t="49141" b="89297" l="31667" r="50467">
                          <a14:foregroundMark x1="43000" y1="89297" x2="43000" y2="8929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89" t="51357" r="48914" b="16794"/>
            <a:stretch/>
          </p:blipFill>
          <p:spPr>
            <a:xfrm>
              <a:off x="33558956" y="28366669"/>
              <a:ext cx="2016980" cy="1999629"/>
            </a:xfrm>
            <a:prstGeom prst="rect">
              <a:avLst/>
            </a:prstGeom>
          </p:spPr>
        </p:pic>
        <p:sp>
          <p:nvSpPr>
            <p:cNvPr id="110" name="TextBox 109"/>
            <p:cNvSpPr txBox="1">
              <a:spLocks noChangeAspect="1"/>
            </p:cNvSpPr>
            <p:nvPr/>
          </p:nvSpPr>
          <p:spPr>
            <a:xfrm>
              <a:off x="30180176" y="31187568"/>
              <a:ext cx="5600735" cy="320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rPr>
                <a:t>RESILIENT YOUTH RESEARCH GROUP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3533765" y="28464833"/>
              <a:ext cx="5844065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solidFill>
                    <a:srgbClr val="262626"/>
                  </a:solidFill>
                  <a:latin typeface="Rubik Light" charset="0"/>
                  <a:ea typeface="Rubik Light" charset="0"/>
                  <a:cs typeface="Rubik Light" charset="0"/>
                </a:rPr>
                <a:t>References available upon request.</a:t>
              </a:r>
            </a:p>
            <a:p>
              <a:endParaRPr lang="en-US" sz="2200" dirty="0" smtClean="0">
                <a:solidFill>
                  <a:srgbClr val="262626"/>
                </a:solidFill>
                <a:latin typeface="Rubik" charset="0"/>
                <a:ea typeface="Rubik" charset="0"/>
                <a:cs typeface="Rubik" charset="0"/>
              </a:endParaRPr>
            </a:p>
            <a:p>
              <a:r>
                <a:rPr lang="en-US" sz="2200" dirty="0" smtClean="0">
                  <a:solidFill>
                    <a:srgbClr val="262626"/>
                  </a:solidFill>
                  <a:latin typeface="Rubik" charset="0"/>
                  <a:ea typeface="Rubik" charset="0"/>
                  <a:cs typeface="Rubik" charset="0"/>
                </a:rPr>
                <a:t>Contact Information:</a:t>
              </a:r>
              <a:endParaRPr lang="en-US" sz="2200" dirty="0">
                <a:solidFill>
                  <a:srgbClr val="262626"/>
                </a:solidFill>
                <a:latin typeface="Rubik" charset="0"/>
                <a:ea typeface="Rubik" charset="0"/>
                <a:cs typeface="Rubik" charset="0"/>
              </a:endParaRPr>
            </a:p>
            <a:p>
              <a:endParaRPr lang="en-US" sz="2200" dirty="0">
                <a:solidFill>
                  <a:srgbClr val="262626"/>
                </a:solidFill>
                <a:latin typeface="Rubik Light" charset="0"/>
                <a:ea typeface="Rubik Light" charset="0"/>
                <a:cs typeface="Rubik Light" charset="0"/>
              </a:endParaRPr>
            </a:p>
            <a:p>
              <a:r>
                <a:rPr lang="en-US" sz="2200" dirty="0">
                  <a:solidFill>
                    <a:srgbClr val="262626"/>
                  </a:solidFill>
                  <a:latin typeface="Avenir Light" charset="0"/>
                  <a:ea typeface="Avenir Light" charset="0"/>
                  <a:cs typeface="Avenir Light" charset="0"/>
                </a:rPr>
                <a:t>Sarah-Lynn Boyle, BSc (Hons.)</a:t>
              </a:r>
            </a:p>
            <a:p>
              <a:r>
                <a:rPr lang="en-US" sz="2200" dirty="0">
                  <a:solidFill>
                    <a:srgbClr val="262626"/>
                  </a:solidFill>
                  <a:latin typeface="Avenir Light" charset="0"/>
                  <a:ea typeface="Avenir Light" charset="0"/>
                  <a:cs typeface="Avenir Light" charset="0"/>
                </a:rPr>
                <a:t>MA Student; Clinical Psychology</a:t>
              </a:r>
            </a:p>
            <a:p>
              <a:r>
                <a:rPr lang="en-US" sz="2200" dirty="0">
                  <a:solidFill>
                    <a:srgbClr val="262626"/>
                  </a:solidFill>
                  <a:latin typeface="Avenir Light" charset="0"/>
                  <a:ea typeface="Avenir Light" charset="0"/>
                  <a:cs typeface="Avenir Light" charset="0"/>
                </a:rPr>
                <a:t>University of Guelph</a:t>
              </a:r>
            </a:p>
            <a:p>
              <a:r>
                <a:rPr lang="en-US" sz="2200" dirty="0">
                  <a:solidFill>
                    <a:srgbClr val="262626"/>
                  </a:solidFill>
                  <a:latin typeface="Avenir Light" charset="0"/>
                  <a:ea typeface="Avenir Light" charset="0"/>
                  <a:cs typeface="Avenir Light" charset="0"/>
                </a:rPr>
                <a:t>sboyle02@uoguelph.ca</a:t>
              </a:r>
            </a:p>
          </p:txBody>
        </p:sp>
        <p:pic>
          <p:nvPicPr>
            <p:cNvPr id="113" name="Picture 112"/>
            <p:cNvPicPr>
              <a:picLocks noChangeAspect="1"/>
            </p:cNvPicPr>
            <p:nvPr/>
          </p:nvPicPr>
          <p:blipFill rotWithShape="1">
            <a:blip r:embed="rId41">
              <a:extLst>
                <a:ext uri="{BEBA8EAE-BF5A-486C-A8C5-ECC9F3942E4B}">
                  <a14:imgProps xmlns:a14="http://schemas.microsoft.com/office/drawing/2010/main">
                    <a14:imgLayer r:embed="rId42">
                      <a14:imgEffect>
                        <a14:backgroundRemoval t="2488" b="59701" l="1237" r="8692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04" t="9705" r="30627" b="38808"/>
            <a:stretch/>
          </p:blipFill>
          <p:spPr>
            <a:xfrm>
              <a:off x="37848364" y="28464832"/>
              <a:ext cx="2823217" cy="1919808"/>
            </a:xfrm>
            <a:prstGeom prst="rect">
              <a:avLst/>
            </a:prstGeom>
          </p:spPr>
        </p:pic>
        <p:sp>
          <p:nvSpPr>
            <p:cNvPr id="114" name="Rectangle 113"/>
            <p:cNvSpPr/>
            <p:nvPr/>
          </p:nvSpPr>
          <p:spPr>
            <a:xfrm>
              <a:off x="37040032" y="30518832"/>
              <a:ext cx="4439882" cy="7415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Avenir Light" charset="0"/>
                  <a:ea typeface="Avenir Light" charset="0"/>
                  <a:cs typeface="Avenir Light" charset="0"/>
                </a:rPr>
                <a:t>CENTRE FOR INNOVATION IN</a:t>
              </a:r>
            </a:p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Campus Mental Health</a:t>
              </a:r>
              <a:endParaRPr lang="en-CA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6" name="Pentagon 115"/>
          <p:cNvSpPr/>
          <p:nvPr/>
        </p:nvSpPr>
        <p:spPr>
          <a:xfrm>
            <a:off x="22636559" y="21658581"/>
            <a:ext cx="10301196" cy="5706892"/>
          </a:xfrm>
          <a:prstGeom prst="homePlat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2951282" y="21658581"/>
            <a:ext cx="9844226" cy="576398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6696" y="14230455"/>
            <a:ext cx="130193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latin typeface="Avenir Book" charset="0"/>
                <a:ea typeface="Avenir Book" charset="0"/>
                <a:cs typeface="Avenir Book" charset="0"/>
              </a:rPr>
              <a:t>In </a:t>
            </a:r>
            <a:r>
              <a:rPr lang="en-CA" sz="4000" dirty="0">
                <a:latin typeface="Avenir Book" charset="0"/>
                <a:ea typeface="Avenir Book" charset="0"/>
                <a:cs typeface="Avenir Book" charset="0"/>
              </a:rPr>
              <a:t>recent years, the prevalence and severity of mental illness within post-secondary education has drastically been increasing. </a:t>
            </a:r>
            <a:r>
              <a:rPr lang="en-CA" sz="1600" dirty="0">
                <a:latin typeface="Avenir Book" charset="0"/>
                <a:ea typeface="Avenir Book" charset="0"/>
                <a:cs typeface="Avenir Book" charset="0"/>
              </a:rPr>
              <a:t>(Hunt et al., 2010)</a:t>
            </a:r>
          </a:p>
          <a:p>
            <a:endParaRPr lang="en-CA" sz="40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CA" sz="4000" dirty="0">
                <a:latin typeface="Avenir Book" charset="0"/>
                <a:ea typeface="Avenir Book" charset="0"/>
                <a:cs typeface="Avenir Book" charset="0"/>
              </a:rPr>
              <a:t>The current demands outweigh the available resources </a:t>
            </a:r>
            <a:r>
              <a:rPr lang="en-CA" sz="1600" dirty="0">
                <a:latin typeface="Avenir Book" charset="0"/>
                <a:ea typeface="Avenir Book" charset="0"/>
                <a:cs typeface="Avenir Book" charset="0"/>
              </a:rPr>
              <a:t>(Hunt et al.,2010).</a:t>
            </a:r>
          </a:p>
          <a:p>
            <a:endParaRPr lang="en-CA" sz="40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CA" sz="4000" dirty="0">
                <a:latin typeface="Avenir Book" charset="0"/>
                <a:ea typeface="Avenir Book" charset="0"/>
                <a:cs typeface="Avenir Book" charset="0"/>
              </a:rPr>
              <a:t>Course-based interventions provide an opportunity to foster factors that promote mental health. </a:t>
            </a:r>
            <a:r>
              <a:rPr lang="en-CA" sz="1600" dirty="0">
                <a:latin typeface="Avenir Book" charset="0"/>
                <a:ea typeface="Avenir Book" charset="0"/>
                <a:cs typeface="Avenir Book" charset="0"/>
              </a:rPr>
              <a:t>(Hunt et al.,  2010)</a:t>
            </a:r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796712" y="8310380"/>
            <a:ext cx="13816791" cy="8781951"/>
            <a:chOff x="15204610" y="5614626"/>
            <a:chExt cx="13474761" cy="7342847"/>
          </a:xfrm>
        </p:grpSpPr>
        <p:graphicFrame>
          <p:nvGraphicFramePr>
            <p:cNvPr id="35" name="Diagram 34"/>
            <p:cNvGraphicFramePr/>
            <p:nvPr>
              <p:extLst>
                <p:ext uri="{D42A27DB-BD31-4B8C-83A1-F6EECF244321}">
                  <p14:modId xmlns:p14="http://schemas.microsoft.com/office/powerpoint/2010/main" val="1002501821"/>
                </p:ext>
              </p:extLst>
            </p:nvPr>
          </p:nvGraphicFramePr>
          <p:xfrm>
            <a:off x="15204610" y="5614626"/>
            <a:ext cx="13474761" cy="7342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3" r:lo="rId44" r:qs="rId45" r:cs="rId46"/>
            </a:graphicData>
          </a:graphic>
        </p:graphicFrame>
        <p:sp>
          <p:nvSpPr>
            <p:cNvPr id="33" name="Down Arrow 32"/>
            <p:cNvSpPr/>
            <p:nvPr/>
          </p:nvSpPr>
          <p:spPr>
            <a:xfrm rot="2285474">
              <a:off x="17242971" y="9449553"/>
              <a:ext cx="881743" cy="89173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Down Arrow 51"/>
            <p:cNvSpPr/>
            <p:nvPr/>
          </p:nvSpPr>
          <p:spPr>
            <a:xfrm rot="2285474">
              <a:off x="19664240" y="9529313"/>
              <a:ext cx="881743" cy="89173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Down Arrow 52"/>
            <p:cNvSpPr/>
            <p:nvPr/>
          </p:nvSpPr>
          <p:spPr>
            <a:xfrm rot="19133597">
              <a:off x="23153981" y="9544959"/>
              <a:ext cx="881743" cy="89173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Down Arrow 53"/>
            <p:cNvSpPr/>
            <p:nvPr/>
          </p:nvSpPr>
          <p:spPr>
            <a:xfrm rot="19133597">
              <a:off x="25783753" y="9518944"/>
              <a:ext cx="881743" cy="89173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4DFBE1E-9839-5640-9429-D466784A2DB9}"/>
              </a:ext>
            </a:extLst>
          </p:cNvPr>
          <p:cNvSpPr txBox="1"/>
          <p:nvPr/>
        </p:nvSpPr>
        <p:spPr>
          <a:xfrm>
            <a:off x="15208219" y="5018319"/>
            <a:ext cx="14813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1">
                    <a:lumMod val="50000"/>
                  </a:schemeClr>
                </a:solidFill>
                <a:latin typeface="Avenir Next" panose="020B0503020202020204" pitchFamily="34" charset="0"/>
              </a:rPr>
              <a:t>PSYC 1400: </a:t>
            </a:r>
            <a:endParaRPr lang="en-US" sz="5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6824</TotalTime>
  <Words>640</Words>
  <Application>Microsoft Macintosh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American Typewriter</vt:lpstr>
      <vt:lpstr>Avenir Book</vt:lpstr>
      <vt:lpstr>Avenir Light</vt:lpstr>
      <vt:lpstr>Avenir Next</vt:lpstr>
      <vt:lpstr>Calibri</vt:lpstr>
      <vt:lpstr>Calibri Light</vt:lpstr>
      <vt:lpstr>Rubik</vt:lpstr>
      <vt:lpstr>Rubik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MacInnis</dc:creator>
  <cp:lastModifiedBy>Sarah Boyle</cp:lastModifiedBy>
  <cp:revision>39</cp:revision>
  <cp:lastPrinted>2018-06-19T20:23:22Z</cp:lastPrinted>
  <dcterms:created xsi:type="dcterms:W3CDTF">2018-06-12T22:30:53Z</dcterms:created>
  <dcterms:modified xsi:type="dcterms:W3CDTF">2018-06-22T13:27:30Z</dcterms:modified>
</cp:coreProperties>
</file>